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18"/>
  </p:notesMasterIdLst>
  <p:handoutMasterIdLst>
    <p:handoutMasterId r:id="rId19"/>
  </p:handoutMasterIdLst>
  <p:sldIdLst>
    <p:sldId id="262" r:id="rId5"/>
    <p:sldId id="275" r:id="rId6"/>
    <p:sldId id="276" r:id="rId7"/>
    <p:sldId id="277" r:id="rId8"/>
    <p:sldId id="287" r:id="rId9"/>
    <p:sldId id="278" r:id="rId10"/>
    <p:sldId id="279" r:id="rId11"/>
    <p:sldId id="280" r:id="rId12"/>
    <p:sldId id="281" r:id="rId13"/>
    <p:sldId id="263" r:id="rId14"/>
    <p:sldId id="282" r:id="rId15"/>
    <p:sldId id="288" r:id="rId16"/>
    <p:sldId id="283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56E8B-10B5-4F38-A89C-FE166A8295ED}" v="709" dt="2021-05-18T20:18:33.599"/>
    <p1510:client id="{1D11EFB7-1DF1-4700-92D6-CF355F5777A4}" v="113" dt="2021-05-23T12:56:35.870"/>
    <p1510:client id="{34695D38-AB16-4C1B-B6C1-7BE2E455AB71}" v="20" dt="2021-05-23T13:15:57.586"/>
    <p1510:client id="{D5D59BC8-862A-4408-AF06-781A84AB3089}" v="84" dt="2021-05-23T03:31:24.578"/>
    <p1510:client id="{E50FC455-6D7E-48B3-8936-687E15B48D07}" v="8" dt="2021-05-22T22:51:39.592"/>
    <p1510:client id="{EEE9072F-F51F-492F-BF80-82BC4B711D76}" v="3564" dt="2021-05-21T17:43:55.325"/>
    <p1510:client id="{F72D71A3-CFBF-4682-8E5C-A1CC4A1CF330}" v="5436" dt="2021-05-17T21:17:05.878"/>
    <p1510:client id="{FCBD83E7-986F-40DB-AE92-0B5544E3ABBC}" v="13" dt="2021-05-23T02:35:34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70" autoAdjust="0"/>
  </p:normalViewPr>
  <p:slideViewPr>
    <p:cSldViewPr showGuides="1">
      <p:cViewPr>
        <p:scale>
          <a:sx n="100" d="100"/>
          <a:sy n="100" d="100"/>
        </p:scale>
        <p:origin x="-514" y="-63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313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5/23/2021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5/23/2021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6675" y="2404534"/>
            <a:ext cx="7764913" cy="1646302"/>
          </a:xfrm>
        </p:spPr>
        <p:txBody>
          <a:bodyPr anchor="b">
            <a:noAutofit/>
          </a:bodyPr>
          <a:lstStyle>
            <a:lvl1pPr algn="r">
              <a:defRPr sz="9597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675" y="4050834"/>
            <a:ext cx="7764913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0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2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5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8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0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11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609600"/>
            <a:ext cx="8594429" cy="3403600"/>
          </a:xfrm>
        </p:spPr>
        <p:txBody>
          <a:bodyPr anchor="ctr">
            <a:normAutofit/>
          </a:bodyPr>
          <a:lstStyle>
            <a:lvl1pPr algn="l">
              <a:defRPr sz="782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1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782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5783" y="3632200"/>
            <a:ext cx="722264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8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582" indent="0">
              <a:buFontTx/>
              <a:buNone/>
              <a:defRPr/>
            </a:lvl2pPr>
            <a:lvl3pPr marL="1625163" indent="0">
              <a:buFontTx/>
              <a:buNone/>
              <a:defRPr/>
            </a:lvl3pPr>
            <a:lvl4pPr marL="2437745" indent="0">
              <a:buFontTx/>
              <a:buNone/>
              <a:defRPr/>
            </a:lvl4pPr>
            <a:lvl5pPr marL="325032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162518" tIns="81259" rIns="162518" bIns="81259" rtlCol="0" anchor="ctr">
            <a:noAutofit/>
          </a:bodyPr>
          <a:lstStyle/>
          <a:p>
            <a:pPr lvl="0"/>
            <a:r>
              <a:rPr lang="en-US" sz="142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162518" tIns="81259" rIns="162518" bIns="81259" rtlCol="0" anchor="ctr">
            <a:noAutofit/>
          </a:bodyPr>
          <a:lstStyle/>
          <a:p>
            <a:pPr lvl="0"/>
            <a:r>
              <a:rPr lang="en-US" sz="142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3181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1931988"/>
            <a:ext cx="8594429" cy="2595460"/>
          </a:xfrm>
        </p:spPr>
        <p:txBody>
          <a:bodyPr anchor="b">
            <a:normAutofit/>
          </a:bodyPr>
          <a:lstStyle>
            <a:lvl1pPr algn="l">
              <a:defRPr sz="782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63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782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582" indent="0">
              <a:buFontTx/>
              <a:buNone/>
              <a:defRPr/>
            </a:lvl2pPr>
            <a:lvl3pPr marL="1625163" indent="0">
              <a:buFontTx/>
              <a:buNone/>
              <a:defRPr/>
            </a:lvl3pPr>
            <a:lvl4pPr marL="2437745" indent="0">
              <a:buFontTx/>
              <a:buNone/>
              <a:defRPr/>
            </a:lvl4pPr>
            <a:lvl5pPr marL="325032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31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162518" tIns="81259" rIns="162518" bIns="81259" rtlCol="0" anchor="ctr">
            <a:noAutofit/>
          </a:bodyPr>
          <a:lstStyle/>
          <a:p>
            <a:pPr lvl="0"/>
            <a:r>
              <a:rPr lang="en-US" sz="142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162518" tIns="81259" rIns="162518" bIns="81259" rtlCol="0" anchor="ctr">
            <a:noAutofit/>
          </a:bodyPr>
          <a:lstStyle/>
          <a:p>
            <a:pPr lvl="0"/>
            <a:r>
              <a:rPr lang="en-US" sz="142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8610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609600"/>
            <a:ext cx="8585966" cy="3022600"/>
          </a:xfrm>
        </p:spPr>
        <p:txBody>
          <a:bodyPr anchor="ctr">
            <a:normAutofit/>
          </a:bodyPr>
          <a:lstStyle>
            <a:lvl1pPr algn="l">
              <a:defRPr sz="782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6">
                <a:solidFill>
                  <a:schemeClr val="accent1"/>
                </a:solidFill>
              </a:defRPr>
            </a:lvl1pPr>
            <a:lvl2pPr marL="812582" indent="0">
              <a:buFontTx/>
              <a:buNone/>
              <a:defRPr/>
            </a:lvl2pPr>
            <a:lvl3pPr marL="1625163" indent="0">
              <a:buFontTx/>
              <a:buNone/>
              <a:defRPr/>
            </a:lvl3pPr>
            <a:lvl4pPr marL="2437745" indent="0">
              <a:buFontTx/>
              <a:buNone/>
              <a:defRPr/>
            </a:lvl4pPr>
            <a:lvl5pPr marL="325032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31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17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53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5599" y="609600"/>
            <a:ext cx="130440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159" y="609600"/>
            <a:ext cx="7058311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39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9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2700868"/>
            <a:ext cx="8594429" cy="1826581"/>
          </a:xfrm>
        </p:spPr>
        <p:txBody>
          <a:bodyPr anchor="b"/>
          <a:lstStyle>
            <a:lvl1pPr algn="l">
              <a:defRPr sz="7109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860400"/>
          </a:xfrm>
        </p:spPr>
        <p:txBody>
          <a:bodyPr anchor="t"/>
          <a:lstStyle>
            <a:lvl1pPr marL="0" indent="0" algn="l">
              <a:buNone/>
              <a:defRPr sz="35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3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158" y="2160589"/>
            <a:ext cx="418294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8645" y="2160590"/>
            <a:ext cx="418294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7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570" y="2160983"/>
            <a:ext cx="4184533" cy="576262"/>
          </a:xfrm>
        </p:spPr>
        <p:txBody>
          <a:bodyPr anchor="b">
            <a:noAutofit/>
          </a:bodyPr>
          <a:lstStyle>
            <a:lvl1pPr marL="0" indent="0">
              <a:buNone/>
              <a:defRPr sz="4266" b="0"/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70" y="2737246"/>
            <a:ext cx="418453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7058" y="2160983"/>
            <a:ext cx="4184528" cy="576262"/>
          </a:xfrm>
        </p:spPr>
        <p:txBody>
          <a:bodyPr anchor="b">
            <a:noAutofit/>
          </a:bodyPr>
          <a:lstStyle>
            <a:lvl1pPr marL="0" indent="0">
              <a:buNone/>
              <a:defRPr sz="4266" b="0"/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7059" y="2737246"/>
            <a:ext cx="418452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0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7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1498604"/>
            <a:ext cx="3853524" cy="1278466"/>
          </a:xfrm>
        </p:spPr>
        <p:txBody>
          <a:bodyPr anchor="b">
            <a:normAutofit/>
          </a:bodyPr>
          <a:lstStyle>
            <a:lvl1pPr>
              <a:defRPr sz="355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9222" y="514925"/>
            <a:ext cx="4512366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2777069"/>
            <a:ext cx="3853524" cy="2584449"/>
          </a:xfrm>
        </p:spPr>
        <p:txBody>
          <a:bodyPr>
            <a:normAutofit/>
          </a:bodyPr>
          <a:lstStyle>
            <a:lvl1pPr marL="0" indent="0">
              <a:buNone/>
              <a:defRPr sz="2488"/>
            </a:lvl1pPr>
            <a:lvl2pPr marL="812338" indent="0">
              <a:buNone/>
              <a:defRPr sz="2488"/>
            </a:lvl2pPr>
            <a:lvl3pPr marL="1624676" indent="0">
              <a:buNone/>
              <a:defRPr sz="2133"/>
            </a:lvl3pPr>
            <a:lvl4pPr marL="2437014" indent="0">
              <a:buNone/>
              <a:defRPr sz="1777"/>
            </a:lvl4pPr>
            <a:lvl5pPr marL="3249351" indent="0">
              <a:buNone/>
              <a:defRPr sz="1777"/>
            </a:lvl5pPr>
            <a:lvl6pPr marL="4061689" indent="0">
              <a:buNone/>
              <a:defRPr sz="1777"/>
            </a:lvl6pPr>
            <a:lvl7pPr marL="4874027" indent="0">
              <a:buNone/>
              <a:defRPr sz="1777"/>
            </a:lvl7pPr>
            <a:lvl8pPr marL="5686365" indent="0">
              <a:buNone/>
              <a:defRPr sz="1777"/>
            </a:lvl8pPr>
            <a:lvl9pPr marL="6498703" indent="0">
              <a:buNone/>
              <a:defRPr sz="177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3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4800600"/>
            <a:ext cx="8594428" cy="566738"/>
          </a:xfrm>
        </p:spPr>
        <p:txBody>
          <a:bodyPr anchor="b">
            <a:normAutofit/>
          </a:bodyPr>
          <a:lstStyle>
            <a:lvl1pPr algn="l">
              <a:defRPr sz="4266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158" y="609600"/>
            <a:ext cx="859442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582" indent="0">
              <a:buNone/>
              <a:defRPr sz="2844"/>
            </a:lvl2pPr>
            <a:lvl3pPr marL="1625163" indent="0">
              <a:buNone/>
              <a:defRPr sz="2844"/>
            </a:lvl3pPr>
            <a:lvl4pPr marL="2437745" indent="0">
              <a:buNone/>
              <a:defRPr sz="2844"/>
            </a:lvl4pPr>
            <a:lvl5pPr marL="3250326" indent="0">
              <a:buNone/>
              <a:defRPr sz="2844"/>
            </a:lvl5pPr>
            <a:lvl6pPr marL="4062908" indent="0">
              <a:buNone/>
              <a:defRPr sz="2844"/>
            </a:lvl6pPr>
            <a:lvl7pPr marL="4875489" indent="0">
              <a:buNone/>
              <a:defRPr sz="2844"/>
            </a:lvl7pPr>
            <a:lvl8pPr marL="5688071" indent="0">
              <a:buNone/>
              <a:defRPr sz="2844"/>
            </a:lvl8pPr>
            <a:lvl9pPr marL="6500652" indent="0">
              <a:buNone/>
              <a:defRPr sz="284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5367338"/>
            <a:ext cx="8594428" cy="674024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9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8" y="2160590"/>
            <a:ext cx="859442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96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7" y="609600"/>
            <a:ext cx="8594429" cy="160176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Linear Regression Model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789" y="1266732"/>
            <a:ext cx="7929824" cy="1846451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2600" dirty="0">
                <a:ea typeface="+mn-lt"/>
                <a:cs typeface="+mn-lt"/>
              </a:rPr>
              <a:t>Linear Model RMSE (root mean square error) 2.4024554165180363e-13</a:t>
            </a:r>
            <a:endParaRPr lang="en-US" sz="2600" dirty="0"/>
          </a:p>
          <a:p>
            <a:r>
              <a:rPr lang="en-US" sz="2600" dirty="0"/>
              <a:t>Linear Model MAE (mean absolute error) 1.938511161746562e-13</a:t>
            </a:r>
          </a:p>
          <a:p>
            <a:r>
              <a:rPr lang="en-US" sz="2600" dirty="0">
                <a:ea typeface="+mn-lt"/>
                <a:cs typeface="+mn-lt"/>
              </a:rPr>
              <a:t>Linear Model R2 score 1.0</a:t>
            </a:r>
            <a:endParaRPr lang="en-US" sz="2600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Clr>
                <a:srgbClr val="595959"/>
              </a:buClr>
              <a:buNone/>
            </a:pPr>
            <a:br>
              <a:rPr lang="en-US" dirty="0"/>
            </a:br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FA0D653-9CB4-460C-923E-5C64B52D3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96" y="2312533"/>
            <a:ext cx="8586247" cy="3867522"/>
          </a:xfrm>
          <a:prstGeom prst="rect">
            <a:avLst/>
          </a:prstGeom>
        </p:spPr>
      </p:pic>
      <p:pic>
        <p:nvPicPr>
          <p:cNvPr id="5" name="Recording (20)">
            <a:hlinkClick r:id="" action="ppaction://media"/>
            <a:extLst>
              <a:ext uri="{FF2B5EF4-FFF2-40B4-BE49-F238E27FC236}">
                <a16:creationId xmlns:a16="http://schemas.microsoft.com/office/drawing/2014/main" id="{AB5895EA-9B9B-497B-AB64-1FCA13A4F1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402" y="68232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58912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58913" y="-3"/>
            <a:ext cx="1056470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578" y="643467"/>
            <a:ext cx="4201951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Looking at RNN-LSTM Model Testing New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578" y="2160590"/>
            <a:ext cx="3972908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 recommend the RNN-LSTM Model because it is my favorite and because it is an unsupervised model.</a:t>
            </a:r>
          </a:p>
          <a:p>
            <a:r>
              <a:rPr lang="en-US">
                <a:solidFill>
                  <a:schemeClr val="bg1"/>
                </a:solidFill>
              </a:rPr>
              <a:t>I deployed it using a new set of more current historical test data .</a:t>
            </a:r>
          </a:p>
          <a:p>
            <a:pPr>
              <a:buClr>
                <a:srgbClr val="595959"/>
              </a:buClr>
            </a:pPr>
            <a:r>
              <a:rPr lang="en-US">
                <a:solidFill>
                  <a:schemeClr val="bg1"/>
                </a:solidFill>
              </a:rPr>
              <a:t>The new test raw data is form January 02, 2021 to May 15, 2021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8BCA267-64D5-4026-A7C6-A7DD7C430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2400738"/>
            <a:ext cx="5142161" cy="2044008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2634" y="4013200"/>
            <a:ext cx="448616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Recording (29)">
            <a:hlinkClick r:id="" action="ppaction://media"/>
            <a:extLst>
              <a:ext uri="{FF2B5EF4-FFF2-40B4-BE49-F238E27FC236}">
                <a16:creationId xmlns:a16="http://schemas.microsoft.com/office/drawing/2014/main" id="{F7ED1822-41C6-40DD-AD7E-2FB1560D4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5681" y="73970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46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58912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58913" y="-3"/>
            <a:ext cx="1056470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A3EE8-BE35-40D9-8040-D029ECFFE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78" y="643467"/>
            <a:ext cx="4201951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ea typeface="+mj-lt"/>
                <a:cs typeface="+mj-lt"/>
              </a:rPr>
              <a:t>Making Prediction Using New Test Data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1598C-CC82-47B0-AA1E-F3F0C5843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78" y="2160590"/>
            <a:ext cx="3972908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Visualizing The New Result Based on New Test Data for RNN-LSTM Model</a:t>
            </a:r>
          </a:p>
          <a:p>
            <a:pPr>
              <a:buClr>
                <a:srgbClr val="595959"/>
              </a:buClr>
            </a:pP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3C24BFB-5E11-4AC6-879D-678EED5A0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2143630"/>
            <a:ext cx="5142161" cy="2558225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2634" y="4013200"/>
            <a:ext cx="448616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Recording (30)">
            <a:hlinkClick r:id="" action="ppaction://media"/>
            <a:extLst>
              <a:ext uri="{FF2B5EF4-FFF2-40B4-BE49-F238E27FC236}">
                <a16:creationId xmlns:a16="http://schemas.microsoft.com/office/drawing/2014/main" id="{F81D531D-6782-45AA-BB7D-9682FB212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5280" y="98360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43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58912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58913" y="-3"/>
            <a:ext cx="1056470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C34C8-50DD-4C91-9279-ACFC3621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78" y="643467"/>
            <a:ext cx="4201951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Making Prediction Using New Test Data</a:t>
            </a:r>
            <a:br>
              <a:rPr lang="en-US" sz="3000" dirty="0"/>
            </a:b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30B5-C8A5-401C-AD6C-42C4DF067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78" y="2160590"/>
            <a:ext cx="3972908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Visualizing Result of New Test Data for The RNN-LSTM (Improved) Model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310587A-CC18-466D-8168-FAAD1A63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2143630"/>
            <a:ext cx="5142161" cy="2558225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2634" y="4013200"/>
            <a:ext cx="448616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Recording (31)">
            <a:hlinkClick r:id="" action="ppaction://media"/>
            <a:extLst>
              <a:ext uri="{FF2B5EF4-FFF2-40B4-BE49-F238E27FC236}">
                <a16:creationId xmlns:a16="http://schemas.microsoft.com/office/drawing/2014/main" id="{6093A060-4310-42AD-804E-80D25137BD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8309" y="75405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8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88828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9E7D09-E12D-40CF-80BB-ED1EF41F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92" y="609600"/>
            <a:ext cx="3736294" cy="860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7F9C6-B3A1-4E2F-B3C9-11B8AE4B6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8206" y="1486294"/>
            <a:ext cx="4063380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I selected 4 predictive models to work with where 3 of them are categorized as Linear models and one is a Time series forecasting model.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Like an analyst at JP-Morgan said "Prediction is a hard business" .  I agree because yesterday's events may give you a glimpse of the future but there are always other unknowns you cannot compute.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As you saw all the models tested well.  My preference of the RNN-LSTM Time Series Forecasting Model is based on the fact that it is a recurrent neural network deep learning model and it is unsupervised.  This is a branch of machine learning that will take us far where artificial intelligence is concerned. 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If I have to select one of the Linear models it would be the Support Vector Machine(SVM) because it did well enough with prediction analysis.</a:t>
            </a:r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endParaRPr lang="en-US" sz="11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EA228BA-B16E-4764-8F3B-BE3B1DBD00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5006" r="30756"/>
          <a:stretch/>
        </p:blipFill>
        <p:spPr>
          <a:xfrm>
            <a:off x="20" y="-1"/>
            <a:ext cx="5393535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8" name="Isosceles Triangle 2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37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Recording (32)">
            <a:hlinkClick r:id="" action="ppaction://media"/>
            <a:extLst>
              <a:ext uri="{FF2B5EF4-FFF2-40B4-BE49-F238E27FC236}">
                <a16:creationId xmlns:a16="http://schemas.microsoft.com/office/drawing/2014/main" id="{41AF391F-E591-4479-B287-610A748C1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13427" y="66797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95D9-D8E2-4FAF-B582-E4AFF63B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5B897-2FE4-454B-A6AB-EF44A09BD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58" y="1662523"/>
            <a:ext cx="8594429" cy="43788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prstClr val="black">
                  <a:lumMod val="65000"/>
                  <a:lumOff val="35000"/>
                </a:prstClr>
              </a:buClr>
            </a:pPr>
            <a:r>
              <a:rPr lang="en-US" dirty="0">
                <a:ea typeface="+mn-lt"/>
                <a:cs typeface="+mn-lt"/>
              </a:rPr>
              <a:t>KNN Model RMSE (root mean square error) 8.055662406275989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     KNN Model MAE (mean absolute error) 3.361844693114426</a:t>
            </a:r>
          </a:p>
          <a:p>
            <a:pPr marL="45720" indent="0">
              <a:buNone/>
            </a:pPr>
            <a:r>
              <a:rPr lang="en-US" dirty="0">
                <a:ea typeface="+mn-lt"/>
                <a:cs typeface="+mn-lt"/>
              </a:rPr>
              <a:t>     KNN Model R2 score 0.9999128812353679</a:t>
            </a:r>
            <a:br>
              <a:rPr lang="en-US" dirty="0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45720" indent="0">
              <a:buClr>
                <a:srgbClr val="595959"/>
              </a:buClr>
              <a:buNone/>
            </a:pPr>
            <a:endParaRPr lang="en-US" dirty="0"/>
          </a:p>
          <a:p>
            <a:pPr marL="45720" indent="0">
              <a:buClr>
                <a:srgbClr val="595959"/>
              </a:buClr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F03F572-BB86-4C5B-8BFB-C95971CB9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54" y="2732276"/>
            <a:ext cx="8412076" cy="3641049"/>
          </a:xfrm>
          <a:prstGeom prst="rect">
            <a:avLst/>
          </a:prstGeom>
        </p:spPr>
      </p:pic>
      <p:pic>
        <p:nvPicPr>
          <p:cNvPr id="5" name="Recording (21)">
            <a:hlinkClick r:id="" action="ppaction://media"/>
            <a:extLst>
              <a:ext uri="{FF2B5EF4-FFF2-40B4-BE49-F238E27FC236}">
                <a16:creationId xmlns:a16="http://schemas.microsoft.com/office/drawing/2014/main" id="{F3D24D6C-B6A6-4B68-BEC4-F5D34AB83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5831" y="92621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5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1A54-FC3D-4F59-962A-4F222B7C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5768-C37A-4EB0-B3A4-A3227AEFE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58" y="1649753"/>
            <a:ext cx="8594429" cy="43916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SVM Model RMSE (root mean square error) 0.04632123250742317</a:t>
            </a:r>
          </a:p>
          <a:p>
            <a:r>
              <a:rPr lang="en-US" dirty="0">
                <a:ea typeface="+mn-lt"/>
                <a:cs typeface="+mn-lt"/>
              </a:rPr>
              <a:t>SVM Model MAE (mean absolute error) 0.04208701205917427</a:t>
            </a:r>
          </a:p>
          <a:p>
            <a:r>
              <a:rPr lang="en-US" dirty="0">
                <a:ea typeface="+mn-lt"/>
                <a:cs typeface="+mn-lt"/>
              </a:rPr>
              <a:t>SVM</a:t>
            </a:r>
            <a:r>
              <a:rPr lang="en-US" dirty="0"/>
              <a:t> Model R2 score 0.9999999971194898</a:t>
            </a:r>
            <a:br>
              <a:rPr lang="en-US" dirty="0"/>
            </a:br>
            <a:endParaRPr lang="en-US" dirty="0">
              <a:ea typeface="+mn-lt"/>
              <a:cs typeface="+mn-lt"/>
            </a:endParaRPr>
          </a:p>
          <a:p>
            <a:pPr>
              <a:buClr>
                <a:srgbClr val="595959"/>
              </a:buClr>
            </a:pPr>
            <a:endParaRPr lang="en-US" dirty="0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97D00BD-84FB-477E-AFAD-EE045C6F7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52" y="2732362"/>
            <a:ext cx="8386523" cy="2913105"/>
          </a:xfrm>
          <a:prstGeom prst="rect">
            <a:avLst/>
          </a:prstGeom>
        </p:spPr>
      </p:pic>
      <p:pic>
        <p:nvPicPr>
          <p:cNvPr id="5" name="Recording (22)">
            <a:hlinkClick r:id="" action="ppaction://media"/>
            <a:extLst>
              <a:ext uri="{FF2B5EF4-FFF2-40B4-BE49-F238E27FC236}">
                <a16:creationId xmlns:a16="http://schemas.microsoft.com/office/drawing/2014/main" id="{F83A6B59-6DE4-41FF-97C2-1ECB223912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402" y="98360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7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58912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58913" y="-3"/>
            <a:ext cx="1056470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BABEE-BFDF-4C47-8E8B-76EB6ABE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78" y="643467"/>
            <a:ext cx="4201951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RNN-LSTM 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ADF1-D749-49DF-AF74-3A869F3E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78" y="2160590"/>
            <a:ext cx="3972908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LSTM Model RMSE (root mean square error) 186.0728774117609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LSTM Model MAE (mean absolute error) 116.32627308826572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</a:rPr>
              <a:t>LSTM Model R2 score 0.911753314248435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DE9B2FC5-A6F7-4337-AAC3-F8E47A98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2143630"/>
            <a:ext cx="5142161" cy="2558225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2634" y="4013200"/>
            <a:ext cx="448616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Recording (23)">
            <a:hlinkClick r:id="" action="ppaction://media"/>
            <a:extLst>
              <a:ext uri="{FF2B5EF4-FFF2-40B4-BE49-F238E27FC236}">
                <a16:creationId xmlns:a16="http://schemas.microsoft.com/office/drawing/2014/main" id="{27A44F2D-4F06-47E8-8CA9-A6EB2111E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8309" y="75405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13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58912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58913" y="-3"/>
            <a:ext cx="1056470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66F9-5CDD-4D22-9A02-CCE591CC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78" y="643467"/>
            <a:ext cx="4201951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Improved RNN-LSTM 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B149-66E3-43CC-BC0D-D75C389BD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78" y="2020111"/>
            <a:ext cx="3985684" cy="37721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LSTM Model RMSE (root mean square error) 104.88462191329695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LSTM Model MAE (mean absolute error) 68.07768667865273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LSTM Model R2 score 0.9719614280456601</a:t>
            </a: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br>
              <a:rPr lang="en-US" sz="1400" dirty="0"/>
            </a:br>
            <a:br>
              <a:rPr lang="en-US" sz="1400" dirty="0"/>
            </a:br>
            <a:endParaRPr lang="en-US" sz="140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br>
              <a:rPr lang="en-US" sz="1400" dirty="0"/>
            </a:b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br>
              <a:rPr lang="en-US" sz="1400" dirty="0"/>
            </a:b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996C61C1-ED25-4232-8472-65445D4E8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2143630"/>
            <a:ext cx="5142161" cy="2558225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2634" y="4013200"/>
            <a:ext cx="448616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Recording (24)">
            <a:hlinkClick r:id="" action="ppaction://media"/>
            <a:extLst>
              <a:ext uri="{FF2B5EF4-FFF2-40B4-BE49-F238E27FC236}">
                <a16:creationId xmlns:a16="http://schemas.microsoft.com/office/drawing/2014/main" id="{98B879B9-71FB-42DD-99FC-C13C0E159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5681" y="73970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27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682E-BB4F-4697-AC75-D6C20B32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Combined Evaluation Metrics RSME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7C1C7-8AAA-4940-9A86-B0722EA04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58" y="2492634"/>
            <a:ext cx="8594429" cy="35487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RMSE ( Root Mean Square Error)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Linear Model RMSE 2.4024554165180363e-13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SVM Model RMSE 0.04632123250742317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KNN Model RMSE 8.055662406275989</a:t>
            </a:r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LSTM Model RMSE 186.0728774117609</a:t>
            </a:r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LSTM Model (Improved) RMSE 104.88462191329695</a:t>
            </a:r>
            <a:endParaRPr lang="en-US" dirty="0"/>
          </a:p>
        </p:txBody>
      </p:sp>
      <p:pic>
        <p:nvPicPr>
          <p:cNvPr id="4" name="Recording (25)">
            <a:hlinkClick r:id="" action="ppaction://media"/>
            <a:extLst>
              <a:ext uri="{FF2B5EF4-FFF2-40B4-BE49-F238E27FC236}">
                <a16:creationId xmlns:a16="http://schemas.microsoft.com/office/drawing/2014/main" id="{7FEDE6BF-1BB6-46A9-9575-D1CEE9CF1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6856" y="81144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7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727F-0DBE-45EB-AAAB-1BE39847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Combine Evaluation Metrics MAE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24DB-334E-4032-8503-84841B7C5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58" y="2530947"/>
            <a:ext cx="8594429" cy="35104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MAE (Mean Absolute Error)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Linear MAE 1.938511161746562e-13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SVM Model MAE 0.04208701205917427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KNN Model MAE 3.361844693114426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LSTM Model MAE116.32627308826572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LSTM Model (Improved) MAE 68.07768667865273</a:t>
            </a:r>
            <a:endParaRPr lang="en-US" dirty="0"/>
          </a:p>
          <a:p>
            <a:pPr marL="45720" indent="0">
              <a:buClr>
                <a:srgbClr val="595959"/>
              </a:buClr>
              <a:buNone/>
            </a:pPr>
            <a:endParaRPr lang="en-US" dirty="0"/>
          </a:p>
        </p:txBody>
      </p:sp>
      <p:pic>
        <p:nvPicPr>
          <p:cNvPr id="4" name="Recording (26)">
            <a:hlinkClick r:id="" action="ppaction://media"/>
            <a:extLst>
              <a:ext uri="{FF2B5EF4-FFF2-40B4-BE49-F238E27FC236}">
                <a16:creationId xmlns:a16="http://schemas.microsoft.com/office/drawing/2014/main" id="{FBC963ED-7FFD-42CC-91EE-4E78B318EA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2625" y="73970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2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F92D-8A95-4B07-83E2-62FD20A1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Combine Evaluation Metrics R2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4041-5DA1-485B-AF67-1A21E36CC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58" y="2492634"/>
            <a:ext cx="8594429" cy="35487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R2 or R-Squared Score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Linear Model R2 score 1.0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SVM Model R2 score 0.9999999971194898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KNN Model R2 score 0.9999128812353679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LSTM Model R2 score 0.911753314248435</a:t>
            </a:r>
            <a:endParaRPr lang="en-US" dirty="0"/>
          </a:p>
          <a:p>
            <a:pPr>
              <a:buClr>
                <a:srgbClr val="595959"/>
              </a:buClr>
            </a:pPr>
            <a:r>
              <a:rPr lang="en-US" dirty="0">
                <a:ea typeface="+mn-lt"/>
                <a:cs typeface="+mn-lt"/>
              </a:rPr>
              <a:t>LSTM Model (Improved) R2 score 0.9719614280456601</a:t>
            </a:r>
            <a:endParaRPr lang="en-US" dirty="0"/>
          </a:p>
          <a:p>
            <a:pPr marL="0" indent="0">
              <a:buClr>
                <a:srgbClr val="595959"/>
              </a:buClr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Clr>
                <a:srgbClr val="595959"/>
              </a:buClr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Recording (27)">
            <a:hlinkClick r:id="" action="ppaction://media"/>
            <a:extLst>
              <a:ext uri="{FF2B5EF4-FFF2-40B4-BE49-F238E27FC236}">
                <a16:creationId xmlns:a16="http://schemas.microsoft.com/office/drawing/2014/main" id="{BF28FEAC-7E21-4A06-8AEE-31EB13276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2513" y="79709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D612-FB63-44A7-8D96-E2F1834B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58" y="609600"/>
            <a:ext cx="8709418" cy="1320800"/>
          </a:xfrm>
        </p:spPr>
        <p:txBody>
          <a:bodyPr>
            <a:normAutofit fontScale="90000"/>
          </a:bodyPr>
          <a:lstStyle/>
          <a:p>
            <a:r>
              <a:rPr lang="en-US" sz="6350" dirty="0"/>
              <a:t>Model Evaluation  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7FB23-743A-4FE6-AE27-BA961386B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58" y="2505405"/>
            <a:ext cx="8594429" cy="35359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first a reasonable conclusion to achieve is that the Linear models have performed better.</a:t>
            </a:r>
          </a:p>
          <a:p>
            <a:r>
              <a:rPr lang="en-US" dirty="0"/>
              <a:t>However I prefer the RNN-LSTM models.  My reason is the following:</a:t>
            </a:r>
          </a:p>
          <a:p>
            <a:pPr>
              <a:buClr>
                <a:srgbClr val="595959"/>
              </a:buClr>
            </a:pPr>
            <a:r>
              <a:rPr lang="en-US" dirty="0"/>
              <a:t>The traditional Linear models I find to be static whereas the RNN-LSTM Time Series Forecasting which is a deep learning model is rather dynamic.  It is an unsupervised model which attained prediction by learning from the past all by itself.</a:t>
            </a:r>
          </a:p>
          <a:p>
            <a:pPr>
              <a:buClr>
                <a:srgbClr val="595959"/>
              </a:buClr>
            </a:pPr>
            <a:endParaRPr lang="en-US" dirty="0"/>
          </a:p>
        </p:txBody>
      </p:sp>
      <p:pic>
        <p:nvPicPr>
          <p:cNvPr id="4" name="Recording (28)">
            <a:hlinkClick r:id="" action="ppaction://media"/>
            <a:extLst>
              <a:ext uri="{FF2B5EF4-FFF2-40B4-BE49-F238E27FC236}">
                <a16:creationId xmlns:a16="http://schemas.microsoft.com/office/drawing/2014/main" id="{6147045B-7208-40B5-BC8E-BAF9C974F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2625" y="79709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3DEF67-A9B3-4C0D-9E9D-F16CB9C01A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DF8669-7C63-454D-BA64-2B8A34DFCA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0D5FCC-904B-45C7-9419-1B8CC376B8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TF03460663</Template>
  <TotalTime>0</TotalTime>
  <Words>118</Words>
  <Application>Microsoft Office PowerPoint</Application>
  <PresentationFormat>Custom</PresentationFormat>
  <Paragraphs>24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Facet</vt:lpstr>
      <vt:lpstr>Linear Regression Model Evaluation</vt:lpstr>
      <vt:lpstr>KNN Model Evaluation</vt:lpstr>
      <vt:lpstr>SVM Model Evaluation</vt:lpstr>
      <vt:lpstr>RNN-LSTM Model Evaluation</vt:lpstr>
      <vt:lpstr>Improved RNN-LSTM Model Evaluation</vt:lpstr>
      <vt:lpstr>Combined Evaluation Metrics RSME</vt:lpstr>
      <vt:lpstr>Combine Evaluation Metrics MAE</vt:lpstr>
      <vt:lpstr>Combine Evaluation Metrics R2</vt:lpstr>
      <vt:lpstr>Model Evaluation  Conclusion</vt:lpstr>
      <vt:lpstr>Looking at RNN-LSTM Model Testing New Data</vt:lpstr>
      <vt:lpstr>Making Prediction Using New Test Data</vt:lpstr>
      <vt:lpstr>Making Prediction Using New Test Data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/>
  <cp:lastModifiedBy/>
  <cp:revision>1258</cp:revision>
  <dcterms:created xsi:type="dcterms:W3CDTF">2021-05-17T19:09:22Z</dcterms:created>
  <dcterms:modified xsi:type="dcterms:W3CDTF">2021-05-23T13:24:28Z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